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9" r:id="rId3"/>
    <p:sldId id="325" r:id="rId4"/>
    <p:sldId id="324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69D3"/>
    <a:srgbClr val="FEB9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59" d="100"/>
          <a:sy n="59" d="100"/>
        </p:scale>
        <p:origin x="7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980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947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055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8990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148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03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385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76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97433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5581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F96A2-6035-462C-AC93-4E66138682F0}" type="datetimeFigureOut">
              <a:rPr lang="en-US" smtClean="0"/>
              <a:t>8/20/2018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56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F96A2-6035-462C-AC93-4E66138682F0}" type="datetimeFigureOut">
              <a:rPr lang="en-US" smtClean="0"/>
              <a:t>8/20/2018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A7B089-AB54-4252-8155-C17D586A64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683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46860" y="315310"/>
            <a:ext cx="9144000" cy="111881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Associative Arrays</a:t>
            </a:r>
            <a:br>
              <a:rPr lang="en-US" dirty="0" smtClean="0"/>
            </a:br>
            <a:r>
              <a:rPr lang="en-US" sz="2400" dirty="0" smtClean="0"/>
              <a:t>Like normal arrays but so much cooler!</a:t>
            </a:r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721798" y="1571289"/>
            <a:ext cx="10794124" cy="2486230"/>
            <a:chOff x="262759" y="1434129"/>
            <a:chExt cx="10794124" cy="2486230"/>
          </a:xfrm>
        </p:grpSpPr>
        <p:sp>
          <p:nvSpPr>
            <p:cNvPr id="18" name="Rounded Rectangle 17"/>
            <p:cNvSpPr/>
            <p:nvPr/>
          </p:nvSpPr>
          <p:spPr>
            <a:xfrm>
              <a:off x="262759" y="1434129"/>
              <a:ext cx="10794124" cy="2486230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24855" y="1703662"/>
              <a:ext cx="3048000" cy="2000250"/>
            </a:xfrm>
            <a:prstGeom prst="rect">
              <a:avLst/>
            </a:prstGeom>
          </p:spPr>
        </p:pic>
        <p:sp>
          <p:nvSpPr>
            <p:cNvPr id="9" name="Rounded Rectangle 8"/>
            <p:cNvSpPr/>
            <p:nvPr/>
          </p:nvSpPr>
          <p:spPr>
            <a:xfrm>
              <a:off x="520361" y="2368199"/>
              <a:ext cx="2863971" cy="671175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5400000" scaled="1"/>
            </a:gradFill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What’s in box 372?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cxnSp>
          <p:nvCxnSpPr>
            <p:cNvPr id="10" name="Straight Arrow Connector 9"/>
            <p:cNvCxnSpPr>
              <a:stCxn id="9" idx="3"/>
              <a:endCxn id="5" idx="1"/>
            </p:cNvCxnSpPr>
            <p:nvPr/>
          </p:nvCxnSpPr>
          <p:spPr>
            <a:xfrm>
              <a:off x="3384332" y="2703787"/>
              <a:ext cx="104052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>
              <a:stCxn id="5" idx="3"/>
              <a:endCxn id="20" idx="1"/>
            </p:cNvCxnSpPr>
            <p:nvPr/>
          </p:nvCxnSpPr>
          <p:spPr>
            <a:xfrm flipV="1">
              <a:off x="7472855" y="2521182"/>
              <a:ext cx="1110647" cy="18260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 rot="1237930">
              <a:off x="8525702" y="2181060"/>
              <a:ext cx="1802373" cy="1315341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9046844" y="2289318"/>
              <a:ext cx="83112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Power </a:t>
              </a:r>
            </a:p>
            <a:p>
              <a:pPr algn="ctr"/>
              <a:r>
                <a:rPr lang="en-US" dirty="0" smtClean="0"/>
                <a:t>Bill</a:t>
              </a:r>
              <a:endParaRPr lang="en-US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721798" y="4159862"/>
            <a:ext cx="10794124" cy="2486230"/>
            <a:chOff x="262759" y="1434129"/>
            <a:chExt cx="10794124" cy="2486230"/>
          </a:xfrm>
        </p:grpSpPr>
        <p:sp>
          <p:nvSpPr>
            <p:cNvPr id="24" name="Rounded Rectangle 23"/>
            <p:cNvSpPr/>
            <p:nvPr/>
          </p:nvSpPr>
          <p:spPr>
            <a:xfrm>
              <a:off x="262759" y="1434129"/>
              <a:ext cx="10794124" cy="2486230"/>
            </a:xfrm>
            <a:prstGeom prst="roundRect">
              <a:avLst/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24855" y="1703662"/>
              <a:ext cx="3048000" cy="2000250"/>
            </a:xfrm>
            <a:prstGeom prst="rect">
              <a:avLst/>
            </a:prstGeom>
          </p:spPr>
        </p:pic>
        <p:sp>
          <p:nvSpPr>
            <p:cNvPr id="26" name="Rounded Rectangle 25"/>
            <p:cNvSpPr/>
            <p:nvPr/>
          </p:nvSpPr>
          <p:spPr>
            <a:xfrm>
              <a:off x="520361" y="2143447"/>
              <a:ext cx="2863971" cy="895927"/>
            </a:xfrm>
            <a:prstGeom prst="roundRect">
              <a:avLst/>
            </a:prstGeom>
            <a:gradFill>
              <a:gsLst>
                <a:gs pos="0">
                  <a:schemeClr val="accent1">
                    <a:lumMod val="40000"/>
                    <a:lumOff val="60000"/>
                  </a:schemeClr>
                </a:gs>
                <a:gs pos="100000">
                  <a:schemeClr val="accent1">
                    <a:lumMod val="75000"/>
                  </a:schemeClr>
                </a:gs>
              </a:gsLst>
              <a:lin ang="5400000" scaled="1"/>
            </a:gradFill>
            <a:effectLst>
              <a:outerShdw blurRad="508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Where’s the power bill?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cxnSp>
          <p:nvCxnSpPr>
            <p:cNvPr id="27" name="Straight Arrow Connector 26"/>
            <p:cNvCxnSpPr>
              <a:stCxn id="26" idx="3"/>
              <a:endCxn id="25" idx="1"/>
            </p:cNvCxnSpPr>
            <p:nvPr/>
          </p:nvCxnSpPr>
          <p:spPr>
            <a:xfrm>
              <a:off x="3384332" y="2591411"/>
              <a:ext cx="1040523" cy="11237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Arrow Connector 27"/>
            <p:cNvCxnSpPr>
              <a:stCxn id="25" idx="3"/>
              <a:endCxn id="32" idx="1"/>
            </p:cNvCxnSpPr>
            <p:nvPr/>
          </p:nvCxnSpPr>
          <p:spPr>
            <a:xfrm flipV="1">
              <a:off x="7472855" y="2591410"/>
              <a:ext cx="1250998" cy="11237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Rounded Rectangle 31"/>
          <p:cNvSpPr/>
          <p:nvPr/>
        </p:nvSpPr>
        <p:spPr>
          <a:xfrm>
            <a:off x="9182892" y="4981555"/>
            <a:ext cx="1538321" cy="671175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I</a:t>
            </a:r>
            <a:r>
              <a:rPr lang="en-US" sz="2400" dirty="0" smtClean="0">
                <a:solidFill>
                  <a:schemeClr val="tx1"/>
                </a:solidFill>
              </a:rPr>
              <a:t>n box 372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909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Associative Arrays (Key Value Pairs)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10340340" cy="255718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300" dirty="0" smtClean="0"/>
              <a:t>Interface to data structure:</a:t>
            </a:r>
          </a:p>
          <a:p>
            <a:pPr marL="0" indent="0">
              <a:buNone/>
            </a:pP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void insert(</a:t>
            </a:r>
            <a:r>
              <a:rPr lang="en-US" sz="2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KeyType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key, </a:t>
            </a:r>
            <a:r>
              <a:rPr lang="en-US" sz="2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ValType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void delete(</a:t>
            </a:r>
            <a:r>
              <a:rPr lang="en-US" sz="2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KeyType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key);</a:t>
            </a:r>
          </a:p>
          <a:p>
            <a:pPr marL="0" indent="0">
              <a:buNone/>
            </a:pP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2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ValType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&amp;get(</a:t>
            </a:r>
            <a:r>
              <a:rPr lang="en-US" sz="2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KeyType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key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2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2600" dirty="0" smtClean="0">
                <a:latin typeface="Calibri" panose="020F0502020204030204" pitchFamily="34" charset="0"/>
                <a:cs typeface="Courier New" panose="02070309020205020404" pitchFamily="49" charset="0"/>
              </a:rPr>
              <a:t>Some method to iterate over all keys/</a:t>
            </a:r>
            <a:r>
              <a:rPr lang="en-US" sz="2600" dirty="0" err="1" smtClean="0">
                <a:latin typeface="Calibri" panose="020F0502020204030204" pitchFamily="34" charset="0"/>
                <a:cs typeface="Courier New" panose="02070309020205020404" pitchFamily="49" charset="0"/>
              </a:rPr>
              <a:t>vals</a:t>
            </a:r>
            <a:endParaRPr lang="en-US" sz="2600" dirty="0" smtClean="0">
              <a:latin typeface="Calibri" panose="020F0502020204030204" pitchFamily="34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3200" dirty="0" smtClean="0"/>
          </a:p>
        </p:txBody>
      </p:sp>
      <p:sp>
        <p:nvSpPr>
          <p:cNvPr id="9" name="Rounded Rectangle 8"/>
          <p:cNvSpPr/>
          <p:nvPr/>
        </p:nvSpPr>
        <p:spPr>
          <a:xfrm rot="21114090">
            <a:off x="5967083" y="4649647"/>
            <a:ext cx="5580501" cy="1450604"/>
          </a:xfrm>
          <a:prstGeom prst="roundRect">
            <a:avLst/>
          </a:pr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1"/>
          </a:gra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What properties must </a:t>
            </a:r>
            <a:r>
              <a:rPr lang="en-US" sz="2400" dirty="0" err="1" smtClean="0">
                <a:solidFill>
                  <a:schemeClr val="tx1"/>
                </a:solidFill>
              </a:rPr>
              <a:t>KeyType</a:t>
            </a:r>
            <a:r>
              <a:rPr lang="en-US" sz="2400" dirty="0" smtClean="0">
                <a:solidFill>
                  <a:schemeClr val="tx1"/>
                </a:solidFill>
              </a:rPr>
              <a:t> have?</a:t>
            </a:r>
          </a:p>
          <a:p>
            <a:pPr algn="ctr"/>
            <a:endParaRPr lang="en-US" sz="2400" dirty="0">
              <a:solidFill>
                <a:schemeClr val="tx1"/>
              </a:solidFill>
            </a:endParaRPr>
          </a:p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Could be implementation dependent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>
            <a:stCxn id="9" idx="0"/>
          </p:cNvCxnSpPr>
          <p:nvPr/>
        </p:nvCxnSpPr>
        <p:spPr>
          <a:xfrm flipH="1" flipV="1">
            <a:off x="5690827" y="3636518"/>
            <a:ext cx="2964330" cy="102036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552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Associative Arrays </a:t>
            </a:r>
            <a:r>
              <a:rPr lang="en-US" dirty="0" smtClean="0"/>
              <a:t>(Use Cases)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10340340" cy="255718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4300" dirty="0" smtClean="0"/>
              <a:t>I think content addressable memory is an awesome thing</a:t>
            </a:r>
          </a:p>
          <a:p>
            <a:pPr marL="0" indent="0">
              <a:buNone/>
            </a:pPr>
            <a:endParaRPr lang="en-US" sz="4300" dirty="0"/>
          </a:p>
          <a:p>
            <a:pPr marL="0" indent="0">
              <a:buNone/>
            </a:pPr>
            <a:r>
              <a:rPr lang="en-US" sz="4300" dirty="0" smtClean="0"/>
              <a:t>Let’s come up with some ideas when this would be a useful data structure.</a:t>
            </a:r>
          </a:p>
          <a:p>
            <a:pPr marL="0" indent="0">
              <a:buNone/>
            </a:pPr>
            <a:endParaRPr lang="en-US" sz="4300" dirty="0">
              <a:latin typeface="Calibri" panose="020F0502020204030204" pitchFamily="34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600" dirty="0" smtClean="0">
              <a:latin typeface="Calibri" panose="020F0502020204030204" pitchFamily="34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27591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 smtClean="0"/>
              <a:t>Designing Associative Arrays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838200" y="1857155"/>
            <a:ext cx="10340340" cy="457517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300" dirty="0" smtClean="0"/>
              <a:t>In class exercise (Divide into groups of 4 or 5)</a:t>
            </a:r>
          </a:p>
          <a:p>
            <a:r>
              <a:rPr lang="en-US" sz="4300" dirty="0" smtClean="0"/>
              <a:t>Design with </a:t>
            </a:r>
            <a:r>
              <a:rPr lang="en-US" sz="4300" dirty="0" err="1" smtClean="0"/>
              <a:t>std</a:t>
            </a:r>
            <a:r>
              <a:rPr lang="en-US" sz="4300" dirty="0" smtClean="0"/>
              <a:t>::list</a:t>
            </a:r>
          </a:p>
          <a:p>
            <a:r>
              <a:rPr lang="en-US" sz="4300" dirty="0" smtClean="0"/>
              <a:t>Show wha</a:t>
            </a:r>
            <a:r>
              <a:rPr lang="en-US" sz="4300" dirty="0" smtClean="0"/>
              <a:t>t the header will look like</a:t>
            </a:r>
          </a:p>
          <a:p>
            <a:r>
              <a:rPr lang="en-US" sz="4300" dirty="0" smtClean="0"/>
              <a:t>Make it a template</a:t>
            </a:r>
          </a:p>
          <a:p>
            <a:r>
              <a:rPr lang="en-US" sz="4300" dirty="0" smtClean="0"/>
              <a:t>Show pseudocode. </a:t>
            </a:r>
            <a:r>
              <a:rPr lang="en-US" sz="4300" dirty="0" smtClean="0"/>
              <a:t>Flow charts, diagrams, </a:t>
            </a:r>
            <a:r>
              <a:rPr lang="en-US" sz="4300" dirty="0" err="1" smtClean="0"/>
              <a:t>etc</a:t>
            </a:r>
            <a:endParaRPr lang="en-US" sz="4300" dirty="0" smtClean="0"/>
          </a:p>
          <a:p>
            <a:r>
              <a:rPr lang="en-US" sz="4300" dirty="0" smtClean="0"/>
              <a:t>Present your ideas to the class</a:t>
            </a:r>
          </a:p>
          <a:p>
            <a:r>
              <a:rPr lang="en-US" sz="4300" dirty="0" smtClean="0"/>
              <a:t>Complexity analysis (Big O and Big Theta)</a:t>
            </a:r>
          </a:p>
          <a:p>
            <a:endParaRPr lang="en-US" sz="4300" dirty="0" smtClean="0"/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3153890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19697</TotalTime>
  <Words>124</Words>
  <Application>Microsoft Office PowerPoint</Application>
  <PresentationFormat>Widescreen</PresentationFormat>
  <Paragraphs>28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Courier New</vt:lpstr>
      <vt:lpstr>Office Theme</vt:lpstr>
      <vt:lpstr>Associative Arrays Like normal arrays but so much cooler!</vt:lpstr>
      <vt:lpstr>Associative Arrays (Key Value Pairs)</vt:lpstr>
      <vt:lpstr>Associative Arrays (Use Cases)</vt:lpstr>
      <vt:lpstr>Designing Associative Arrays</vt:lpstr>
    </vt:vector>
  </TitlesOfParts>
  <Company>USU Research Foundation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Polymorphism</dc:title>
  <dc:creator>Nate Jensen</dc:creator>
  <cp:lastModifiedBy>Nate Jensen</cp:lastModifiedBy>
  <cp:revision>128</cp:revision>
  <dcterms:created xsi:type="dcterms:W3CDTF">2018-03-23T01:21:11Z</dcterms:created>
  <dcterms:modified xsi:type="dcterms:W3CDTF">2018-08-21T02:45:29Z</dcterms:modified>
</cp:coreProperties>
</file>